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69" r:id="rId4"/>
    <p:sldId id="267" r:id="rId5"/>
    <p:sldId id="264" r:id="rId6"/>
    <p:sldId id="271" r:id="rId7"/>
    <p:sldId id="275" r:id="rId8"/>
    <p:sldId id="257" r:id="rId9"/>
    <p:sldId id="276" r:id="rId10"/>
    <p:sldId id="285" r:id="rId11"/>
    <p:sldId id="277" r:id="rId12"/>
    <p:sldId id="278" r:id="rId13"/>
    <p:sldId id="279" r:id="rId14"/>
    <p:sldId id="282" r:id="rId15"/>
    <p:sldId id="283" r:id="rId16"/>
    <p:sldId id="284" r:id="rId17"/>
    <p:sldId id="259" r:id="rId18"/>
    <p:sldId id="260" r:id="rId19"/>
    <p:sldId id="261" r:id="rId20"/>
    <p:sldId id="262" r:id="rId21"/>
    <p:sldId id="273" r:id="rId22"/>
  </p:sldIdLst>
  <p:sldSz cx="14630400" cy="8229600"/>
  <p:notesSz cx="8229600" cy="14630400"/>
  <p:embeddedFontLst>
    <p:embeddedFont>
      <p:font typeface="Raleway" pitchFamily="2" charset="0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1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554" autoAdjust="0"/>
  </p:normalViewPr>
  <p:slideViewPr>
    <p:cSldViewPr snapToGrid="0" snapToObjects="1">
      <p:cViewPr varScale="1">
        <p:scale>
          <a:sx n="72" d="100"/>
          <a:sy n="72" d="100"/>
        </p:scale>
        <p:origin x="8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3056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hyperlink" Target="https://abre.ai/mgd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hyperlink" Target="https://abre.ai/mggP" TargetMode="External"/><Relationship Id="rId4" Type="http://schemas.openxmlformats.org/officeDocument/2006/relationships/image" Target="../media/image12.png"/><Relationship Id="rId9" Type="http://schemas.openxmlformats.org/officeDocument/2006/relationships/hyperlink" Target="https://abre.ai/powerbiconta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1410" y="170491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Masterclass de Power BI – Análise de Dados </a:t>
            </a:r>
            <a:r>
              <a:rPr lang="en-US" sz="4450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na</a:t>
            </a: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AgroVida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4060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"Transformando dados em decisões estratégicas"</a:t>
            </a:r>
            <a:endParaRPr lang="en-US" sz="1750" i="1" dirty="0"/>
          </a:p>
        </p:txBody>
      </p:sp>
      <p:sp>
        <p:nvSpPr>
          <p:cNvPr id="5" name="Shape 2"/>
          <p:cNvSpPr/>
          <p:nvPr/>
        </p:nvSpPr>
        <p:spPr>
          <a:xfrm>
            <a:off x="793790" y="547556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63" y="6152376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56693" y="6127849"/>
            <a:ext cx="285440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 Bold" pitchFamily="34" charset="-120"/>
              </a:rPr>
              <a:t>Bernardo José Pica  &amp; Data Driven CommunityMZ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CD01BA-B12B-BE38-287C-1563EF00B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58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98812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ETL: Extração, Transformação e Carga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Extração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Coleta de dados de diversas fontes, como bancos de dados, APIs e arquivos.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Transformação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Limpeza, enriquecimento e conversão dos dados para um formato adequado à análise.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Carga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Inserção dos dados transformados em um repositório, como um data warehouse, para uso em relatórios e dashboards.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5115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Tipos de Tabelas: Dimensão e Fato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6640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530906" y="366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Tabela de Dimensão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15444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Contêm informações descritivas que contextualizam os dados, como produtos, clientes e datas - entidades.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53622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530906" y="5362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Tabela de Fato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5852636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Registram eventos ou transações, armazenando métricas numéricas, como vendas, quantidade vendida e valores financeiros.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374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Modelagem de Dados: Star Schema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951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14624" y="3429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Estrutura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92001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Uma tabela de fatos central conectada diretamente a várias tabelas de dimensão.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1951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406301" y="3429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Benefícios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920014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Simplifica as consultas e facilita a análise de dados.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514624" y="5704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Desempenho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1948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Melhora o desempenho das consultas, agilizando a análise.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Desvendando o DAX no Power BI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Uma jornada completa pela linguagem DAX, essencial para análises avançadas no Power BI.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3025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0083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 que é DAX?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765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Definição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5773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Conjunto de fórmulas para análise de dados.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1765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Cálculos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375773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Permite cálculos avançados e personalização.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4774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Por que usar DAX?</a:t>
            </a:r>
            <a:endParaRPr lang="en-US" sz="4450" dirty="0"/>
          </a:p>
        </p:txBody>
      </p:sp>
      <p:sp>
        <p:nvSpPr>
          <p:cNvPr id="8" name="Shape 6"/>
          <p:cNvSpPr/>
          <p:nvPr/>
        </p:nvSpPr>
        <p:spPr>
          <a:xfrm>
            <a:off x="793790" y="615183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878860" y="619434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12" name="Shape 10"/>
          <p:cNvSpPr/>
          <p:nvPr/>
        </p:nvSpPr>
        <p:spPr>
          <a:xfrm>
            <a:off x="7428667" y="615183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513737" y="619434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1578726" y="61518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Lógica de negócios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578726" y="6642257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Métricas personalizadas.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878860" y="752963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endParaRPr lang="en-US" sz="2650" dirty="0"/>
          </a:p>
        </p:txBody>
      </p:sp>
      <p:sp>
        <p:nvSpPr>
          <p:cNvPr id="18" name="Text 16"/>
          <p:cNvSpPr/>
          <p:nvPr/>
        </p:nvSpPr>
        <p:spPr>
          <a:xfrm>
            <a:off x="8270363" y="6019306"/>
            <a:ext cx="1946078" cy="501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Performance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8270363" y="6506168"/>
            <a:ext cx="3921637" cy="513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Melhora a eficiência dos relatórios.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56917"/>
            <a:ext cx="59197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Tipos de Medidas DAX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75189"/>
            <a:ext cx="1134070" cy="13608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68022" y="33020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Simples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268022" y="3792421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pt-B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NomeDaMedida</a:t>
            </a:r>
            <a:r>
              <a:rPr lang="pt-B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= [Função DAX ou Expressão]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50" y="5299669"/>
            <a:ext cx="1134070" cy="1360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68022" y="5526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 Variáveis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268022" y="6016902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pt-B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NomeDaMedida</a:t>
            </a:r>
            <a:r>
              <a:rPr lang="pt-B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=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pt-B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VAR NomeVariavel1 = [Expressão ou Cálculo]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pt-B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RETURN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pt-B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[Resultado Final usando as Variáveis]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99072"/>
            <a:ext cx="71881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Funções Essenciais do DAX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14801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941802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aleway" pitchFamily="34" charset="-120"/>
              </a:rPr>
              <a:t>SUM()</a:t>
            </a:r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93790" y="4432221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Soma os valores de uma coluna.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314801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3941802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aleway" pitchFamily="34" charset="-120"/>
              </a:rPr>
              <a:t>COUNT()</a:t>
            </a:r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3425904" y="4432221"/>
            <a:ext cx="22920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Conta o número de registros.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314801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3941802"/>
            <a:ext cx="25947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aleway" pitchFamily="34" charset="-120"/>
              </a:rPr>
              <a:t>COUNTDISTINCT()</a:t>
            </a:r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058138" y="4786551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Conta valores distintos.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93790" y="576750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A2F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https://learn.microsoft.com/pt-br/dax</a:t>
            </a:r>
            <a:endParaRPr lang="en-US" sz="1750" dirty="0">
              <a:solidFill>
                <a:srgbClr val="49A2F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Funções Iteradoras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aleway" pitchFamily="34" charset="-120"/>
              </a:rPr>
              <a:t>SUMX()</a:t>
            </a:r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Soma linha por linha.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1411" y="420909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aleway" pitchFamily="34" charset="-120"/>
              </a:rPr>
              <a:t>COUNTX()</a:t>
            </a:r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937790" y="353341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Conta com condições.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70307" y="325802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aleway" pitchFamily="34" charset="-120"/>
              </a:rPr>
              <a:t>AVERAGEX()</a:t>
            </a:r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9937790" y="598598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Calcula a média iterando.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94533" y="598420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">
            <a:extLst>
              <a:ext uri="{FF2B5EF4-FFF2-40B4-BE49-F238E27FC236}">
                <a16:creationId xmlns:a16="http://schemas.microsoft.com/office/drawing/2014/main" id="{5A00EED4-7499-3163-FE7C-1977C581E9B6}"/>
              </a:ext>
            </a:extLst>
          </p:cNvPr>
          <p:cNvSpPr/>
          <p:nvPr/>
        </p:nvSpPr>
        <p:spPr>
          <a:xfrm>
            <a:off x="1590261" y="7324303"/>
            <a:ext cx="10961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ETC</a:t>
            </a:r>
            <a:endParaRPr lang="en-US" sz="2200" dirty="0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9C7ACAD-4603-113C-A712-2BCCFAE3EE67}"/>
              </a:ext>
            </a:extLst>
          </p:cNvPr>
          <p:cNvCxnSpPr/>
          <p:nvPr/>
        </p:nvCxnSpPr>
        <p:spPr>
          <a:xfrm rot="10800000" flipV="1">
            <a:off x="2895600" y="6671733"/>
            <a:ext cx="3251200" cy="846668"/>
          </a:xfrm>
          <a:prstGeom prst="bentConnector3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Funções de Texto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080135"/>
          </a:xfrm>
          <a:prstGeom prst="roundRect">
            <a:avLst>
              <a:gd name="adj" fmla="val 728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721168" y="289004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3194328" y="2798248"/>
            <a:ext cx="22217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aleway" pitchFamily="34" charset="-120"/>
              </a:rPr>
              <a:t>CONCATENATE()</a:t>
            </a:r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3194328" y="3288666"/>
            <a:ext cx="22217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Junta textos.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676873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793790" y="3890132"/>
            <a:ext cx="4347567" cy="1080135"/>
          </a:xfrm>
          <a:prstGeom prst="roundRect">
            <a:avLst>
              <a:gd name="adj" fmla="val 728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2808089" y="415478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5368171" y="4049214"/>
            <a:ext cx="21377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aleway" pitchFamily="34" charset="-120"/>
              </a:rPr>
              <a:t>LEFT() / RIGHT()</a:t>
            </a:r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5368171" y="4539633"/>
            <a:ext cx="213776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Extrai parte do texto.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4995573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793790" y="5191896"/>
            <a:ext cx="6521410" cy="1080135"/>
          </a:xfrm>
          <a:prstGeom prst="roundRect">
            <a:avLst>
              <a:gd name="adj" fmla="val 728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4346476" y="546690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7542014" y="5350978"/>
            <a:ext cx="14635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aleway" pitchFamily="34" charset="-120"/>
              </a:rPr>
              <a:t>SEARCH</a:t>
            </a: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()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5841396"/>
            <a:ext cx="14635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Localiza texto.</a:t>
            </a:r>
            <a:endParaRPr lang="en-US" sz="1750" dirty="0"/>
          </a:p>
        </p:txBody>
      </p:sp>
      <p:sp>
        <p:nvSpPr>
          <p:cNvPr id="17" name="Shape 10">
            <a:extLst>
              <a:ext uri="{FF2B5EF4-FFF2-40B4-BE49-F238E27FC236}">
                <a16:creationId xmlns:a16="http://schemas.microsoft.com/office/drawing/2014/main" id="{E49750FF-5E84-4FF7-6D4D-A4ACAFD8125F}"/>
              </a:ext>
            </a:extLst>
          </p:cNvPr>
          <p:cNvSpPr/>
          <p:nvPr/>
        </p:nvSpPr>
        <p:spPr>
          <a:xfrm>
            <a:off x="7608442" y="6265572"/>
            <a:ext cx="6084000" cy="15240"/>
          </a:xfrm>
          <a:prstGeom prst="roundRect">
            <a:avLst>
              <a:gd name="adj" fmla="val 625116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1">
            <a:extLst>
              <a:ext uri="{FF2B5EF4-FFF2-40B4-BE49-F238E27FC236}">
                <a16:creationId xmlns:a16="http://schemas.microsoft.com/office/drawing/2014/main" id="{2DEE5F5E-7107-FDA2-1D2A-C8ED4964B4AC}"/>
              </a:ext>
            </a:extLst>
          </p:cNvPr>
          <p:cNvSpPr/>
          <p:nvPr/>
        </p:nvSpPr>
        <p:spPr>
          <a:xfrm>
            <a:off x="810725" y="6462921"/>
            <a:ext cx="8194805" cy="1080000"/>
          </a:xfrm>
          <a:prstGeom prst="roundRect">
            <a:avLst>
              <a:gd name="adj" fmla="val 728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3">
            <a:extLst>
              <a:ext uri="{FF2B5EF4-FFF2-40B4-BE49-F238E27FC236}">
                <a16:creationId xmlns:a16="http://schemas.microsoft.com/office/drawing/2014/main" id="{D4820082-4DD9-EAA2-CF55-C0A4F41CD479}"/>
              </a:ext>
            </a:extLst>
          </p:cNvPr>
          <p:cNvSpPr/>
          <p:nvPr/>
        </p:nvSpPr>
        <p:spPr>
          <a:xfrm>
            <a:off x="9391884" y="6773198"/>
            <a:ext cx="14635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ETC</a:t>
            </a:r>
            <a:endParaRPr lang="en-US" sz="2200" dirty="0"/>
          </a:p>
        </p:txBody>
      </p:sp>
      <p:sp>
        <p:nvSpPr>
          <p:cNvPr id="25" name="Text 12">
            <a:extLst>
              <a:ext uri="{FF2B5EF4-FFF2-40B4-BE49-F238E27FC236}">
                <a16:creationId xmlns:a16="http://schemas.microsoft.com/office/drawing/2014/main" id="{BF55EC4A-DD25-793C-A3F9-B1782D94FCD9}"/>
              </a:ext>
            </a:extLst>
          </p:cNvPr>
          <p:cNvSpPr/>
          <p:nvPr/>
        </p:nvSpPr>
        <p:spPr>
          <a:xfrm>
            <a:off x="5884288" y="670157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3C3939"/>
                </a:solidFill>
                <a:latin typeface="Raleway" pitchFamily="34" charset="0"/>
              </a:rPr>
              <a:t>4</a:t>
            </a:r>
            <a:endParaRPr lang="en-US" sz="2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28324"/>
            <a:ext cx="66574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 que você vai aprender?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324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878860" y="322064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11856" y="3246715"/>
            <a:ext cx="6439614" cy="5103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Fundamentos da análise de dados ✅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799267" y="42125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884337" y="430077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517333" y="4305895"/>
            <a:ext cx="5778817" cy="5103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Visão geral do Power BI ✅</a:t>
            </a:r>
            <a:endParaRPr lang="en-US" sz="2200" dirty="0"/>
          </a:p>
        </p:txBody>
      </p:sp>
      <p:sp>
        <p:nvSpPr>
          <p:cNvPr id="12" name="Shape 9"/>
          <p:cNvSpPr/>
          <p:nvPr/>
        </p:nvSpPr>
        <p:spPr>
          <a:xfrm>
            <a:off x="793790" y="63231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878860" y="636567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11856" y="6437471"/>
            <a:ext cx="44874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Surpresa!!!</a:t>
            </a:r>
            <a:endParaRPr lang="en-US" sz="2200" dirty="0"/>
          </a:p>
        </p:txBody>
      </p:sp>
      <p:sp>
        <p:nvSpPr>
          <p:cNvPr id="16" name="Shape 9">
            <a:extLst>
              <a:ext uri="{FF2B5EF4-FFF2-40B4-BE49-F238E27FC236}">
                <a16:creationId xmlns:a16="http://schemas.microsoft.com/office/drawing/2014/main" id="{7B78FC81-DD25-F67A-AFB3-8A4EA53E648C}"/>
              </a:ext>
            </a:extLst>
          </p:cNvPr>
          <p:cNvSpPr/>
          <p:nvPr/>
        </p:nvSpPr>
        <p:spPr>
          <a:xfrm>
            <a:off x="793790" y="528494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0">
            <a:extLst>
              <a:ext uri="{FF2B5EF4-FFF2-40B4-BE49-F238E27FC236}">
                <a16:creationId xmlns:a16="http://schemas.microsoft.com/office/drawing/2014/main" id="{054DB35D-CD0F-2B11-C0D5-F37B49DC1184}"/>
              </a:ext>
            </a:extLst>
          </p:cNvPr>
          <p:cNvSpPr/>
          <p:nvPr/>
        </p:nvSpPr>
        <p:spPr>
          <a:xfrm>
            <a:off x="878860" y="532745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1">
            <a:extLst>
              <a:ext uri="{FF2B5EF4-FFF2-40B4-BE49-F238E27FC236}">
                <a16:creationId xmlns:a16="http://schemas.microsoft.com/office/drawing/2014/main" id="{3853F306-B715-8C93-71DC-637C750EA9C3}"/>
              </a:ext>
            </a:extLst>
          </p:cNvPr>
          <p:cNvSpPr/>
          <p:nvPr/>
        </p:nvSpPr>
        <p:spPr>
          <a:xfrm>
            <a:off x="1511856" y="5399246"/>
            <a:ext cx="44874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Estudo de caso prático – AgroVida ⏳</a:t>
            </a:r>
            <a:endParaRPr lang="en-US" sz="2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E5E0D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14030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Funções de Tempo</a:t>
            </a:r>
            <a:endParaRPr lang="en-US" sz="4450" dirty="0"/>
          </a:p>
        </p:txBody>
      </p:sp>
      <p:sp>
        <p:nvSpPr>
          <p:cNvPr id="6" name="Shape 2"/>
          <p:cNvSpPr/>
          <p:nvPr/>
        </p:nvSpPr>
        <p:spPr>
          <a:xfrm>
            <a:off x="1048941" y="2451973"/>
            <a:ext cx="30480" cy="4374475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3"/>
          <p:cNvSpPr/>
          <p:nvPr/>
        </p:nvSpPr>
        <p:spPr>
          <a:xfrm>
            <a:off x="1273612" y="294703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4"/>
          <p:cNvSpPr/>
          <p:nvPr/>
        </p:nvSpPr>
        <p:spPr>
          <a:xfrm>
            <a:off x="793790" y="27071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878860" y="274962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10" name="Text 6"/>
          <p:cNvSpPr/>
          <p:nvPr/>
        </p:nvSpPr>
        <p:spPr>
          <a:xfrm>
            <a:off x="2183011" y="26787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aleway" pitchFamily="34" charset="-120"/>
              </a:rPr>
              <a:t>TOTALYTD()</a:t>
            </a:r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2183011" y="3169206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Acumula desde o início do ano.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1273612" y="4480798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9"/>
          <p:cNvSpPr/>
          <p:nvPr/>
        </p:nvSpPr>
        <p:spPr>
          <a:xfrm>
            <a:off x="793790" y="42408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0"/>
          <p:cNvSpPr/>
          <p:nvPr/>
        </p:nvSpPr>
        <p:spPr>
          <a:xfrm>
            <a:off x="878860" y="428339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15" name="Text 11"/>
          <p:cNvSpPr/>
          <p:nvPr/>
        </p:nvSpPr>
        <p:spPr>
          <a:xfrm>
            <a:off x="2183011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aleway" pitchFamily="34" charset="-120"/>
              </a:rPr>
              <a:t>PREVIOUSMONTH()</a:t>
            </a:r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2183011" y="4702969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Obtém o mês anterior.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1273612" y="601456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4"/>
          <p:cNvSpPr/>
          <p:nvPr/>
        </p:nvSpPr>
        <p:spPr>
          <a:xfrm>
            <a:off x="793790" y="57746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5"/>
          <p:cNvSpPr/>
          <p:nvPr/>
        </p:nvSpPr>
        <p:spPr>
          <a:xfrm>
            <a:off x="878860" y="581715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50" dirty="0"/>
          </a:p>
        </p:txBody>
      </p:sp>
      <p:sp>
        <p:nvSpPr>
          <p:cNvPr id="20" name="Text 16"/>
          <p:cNvSpPr/>
          <p:nvPr/>
        </p:nvSpPr>
        <p:spPr>
          <a:xfrm>
            <a:off x="2183011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aleway" pitchFamily="34" charset="-120"/>
              </a:rPr>
              <a:t>DATESBETWEEN()</a:t>
            </a:r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Text 17"/>
          <p:cNvSpPr/>
          <p:nvPr/>
        </p:nvSpPr>
        <p:spPr>
          <a:xfrm>
            <a:off x="2183011" y="6236732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Calcula entre períodos.</a:t>
            </a:r>
            <a:endParaRPr lang="en-US" sz="17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Output image">
            <a:extLst>
              <a:ext uri="{FF2B5EF4-FFF2-40B4-BE49-F238E27FC236}">
                <a16:creationId xmlns:a16="http://schemas.microsoft.com/office/drawing/2014/main" id="{29E87CF9-70DD-0ED6-2791-71016CDBC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8" y="0"/>
            <a:ext cx="14538325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581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37236" y="3467040"/>
            <a:ext cx="85817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pt-BR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Recapitução</a:t>
            </a:r>
            <a:endParaRPr lang="en-US" sz="4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8356" y="445889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908356" y="52526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Análise de Dados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9908356" y="5743099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Transformação de dados em informação, identificando padrões e tendências.</a:t>
            </a:r>
            <a:endParaRPr lang="en-US" sz="1750" dirty="0"/>
          </a:p>
        </p:txBody>
      </p:sp>
      <p:pic>
        <p:nvPicPr>
          <p:cNvPr id="13" name="Image 0" descr="preencoded.png">
            <a:extLst>
              <a:ext uri="{FF2B5EF4-FFF2-40B4-BE49-F238E27FC236}">
                <a16:creationId xmlns:a16="http://schemas.microsoft.com/office/drawing/2014/main" id="{C537998E-A4BE-B5DE-CC12-9703B2205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72001"/>
          </a:xfrm>
          <a:prstGeom prst="rect">
            <a:avLst/>
          </a:prstGeom>
        </p:spPr>
      </p:pic>
      <p:pic>
        <p:nvPicPr>
          <p:cNvPr id="2" name="Image 3" descr="preencoded.png">
            <a:extLst>
              <a:ext uri="{FF2B5EF4-FFF2-40B4-BE49-F238E27FC236}">
                <a16:creationId xmlns:a16="http://schemas.microsoft.com/office/drawing/2014/main" id="{5032115A-1D5F-AD7F-AF4E-645FF81C1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7358" y="4458891"/>
            <a:ext cx="510302" cy="510302"/>
          </a:xfrm>
          <a:prstGeom prst="rect">
            <a:avLst/>
          </a:prstGeom>
        </p:spPr>
      </p:pic>
      <p:pic>
        <p:nvPicPr>
          <p:cNvPr id="14" name="Image 4" descr="preencoded.png">
            <a:extLst>
              <a:ext uri="{FF2B5EF4-FFF2-40B4-BE49-F238E27FC236}">
                <a16:creationId xmlns:a16="http://schemas.microsoft.com/office/drawing/2014/main" id="{38BAC98D-7D0C-ECBB-5B47-658FF00BC3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678" y="4458891"/>
            <a:ext cx="510302" cy="510302"/>
          </a:xfrm>
          <a:prstGeom prst="rect">
            <a:avLst/>
          </a:prstGeom>
        </p:spPr>
      </p:pic>
      <p:sp>
        <p:nvSpPr>
          <p:cNvPr id="15" name="Text 3">
            <a:extLst>
              <a:ext uri="{FF2B5EF4-FFF2-40B4-BE49-F238E27FC236}">
                <a16:creationId xmlns:a16="http://schemas.microsoft.com/office/drawing/2014/main" id="{78DA7CA7-261A-C2C3-9FE3-9BE18B2211C9}"/>
              </a:ext>
            </a:extLst>
          </p:cNvPr>
          <p:cNvSpPr/>
          <p:nvPr/>
        </p:nvSpPr>
        <p:spPr>
          <a:xfrm>
            <a:off x="786113" y="53397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Dados</a:t>
            </a:r>
            <a:endParaRPr lang="en-US" sz="2200" dirty="0"/>
          </a:p>
        </p:txBody>
      </p:sp>
      <p:sp>
        <p:nvSpPr>
          <p:cNvPr id="16" name="Text 4">
            <a:extLst>
              <a:ext uri="{FF2B5EF4-FFF2-40B4-BE49-F238E27FC236}">
                <a16:creationId xmlns:a16="http://schemas.microsoft.com/office/drawing/2014/main" id="{35F01C8A-202A-E1CE-7A4E-AA3AC94B4BAE}"/>
              </a:ext>
            </a:extLst>
          </p:cNvPr>
          <p:cNvSpPr/>
          <p:nvPr/>
        </p:nvSpPr>
        <p:spPr>
          <a:xfrm>
            <a:off x="786113" y="5830183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Unidade elementar da informação </a:t>
            </a:r>
            <a:r>
              <a:rPr lang="pt-B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que, por si só, pode não ter significado.</a:t>
            </a:r>
            <a:endParaRPr lang="en-US" sz="1750" dirty="0"/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5AD7B420-1234-9268-23F1-C7EEDF26C733}"/>
              </a:ext>
            </a:extLst>
          </p:cNvPr>
          <p:cNvSpPr/>
          <p:nvPr/>
        </p:nvSpPr>
        <p:spPr>
          <a:xfrm>
            <a:off x="5363559" y="53452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Informação</a:t>
            </a:r>
            <a:endParaRPr lang="en-US" sz="2200" dirty="0"/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075DDA71-A508-17D5-DC80-CD0833EFF375}"/>
              </a:ext>
            </a:extLst>
          </p:cNvPr>
          <p:cNvSpPr/>
          <p:nvPr/>
        </p:nvSpPr>
        <p:spPr>
          <a:xfrm>
            <a:off x="5363559" y="5835626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Dados dentro de algum contexto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7BBC671-CFC7-0F07-B35D-AEA808CA2E4B}"/>
              </a:ext>
            </a:extLst>
          </p:cNvPr>
          <p:cNvSpPr/>
          <p:nvPr/>
        </p:nvSpPr>
        <p:spPr>
          <a:xfrm>
            <a:off x="793790" y="990124"/>
            <a:ext cx="126631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pt-BR" sz="4450" dirty="0">
                <a:solidFill>
                  <a:srgbClr val="1B1B27"/>
                </a:solidFill>
                <a:latin typeface="Raleway" pitchFamily="34" charset="0"/>
              </a:rPr>
              <a:t>E em Moçambique? Como está o mercado?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4B9CCF-57A2-8C66-7389-4E17BAB0D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808302"/>
            <a:ext cx="10255210" cy="59822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7E1A7A-1794-7F6A-B9B2-2B1F0BD81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120" y="1584328"/>
            <a:ext cx="3677603" cy="576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550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49003"/>
            <a:ext cx="68082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Como instalar o Power BI?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824758"/>
            <a:ext cx="52279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Microsoft Store (atualização automática)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31517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👉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u="sng" dirty="0">
                <a:solidFill>
                  <a:srgbClr val="1B1B27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185642"/>
            <a:ext cx="33174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Download manual no site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👉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u="sng" dirty="0">
                <a:solidFill>
                  <a:srgbClr val="1B1B27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7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546527"/>
            <a:ext cx="51771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Criar conta gratuita no Power BI Service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03694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9AACD3EF-AC95-4D6E-51E1-65CC92A607E3}"/>
              </a:ext>
            </a:extLst>
          </p:cNvPr>
          <p:cNvSpPr/>
          <p:nvPr/>
        </p:nvSpPr>
        <p:spPr>
          <a:xfrm>
            <a:off x="2268021" y="604551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👉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u="sng" dirty="0">
                <a:solidFill>
                  <a:srgbClr val="1B1B27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8084" y="491609"/>
            <a:ext cx="5746671" cy="557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</a:rPr>
              <a:t>O Estudo de Caso: AgroVida</a:t>
            </a:r>
          </a:p>
        </p:txBody>
      </p:sp>
      <p:sp>
        <p:nvSpPr>
          <p:cNvPr id="3" name="Shape 1"/>
          <p:cNvSpPr/>
          <p:nvPr/>
        </p:nvSpPr>
        <p:spPr>
          <a:xfrm>
            <a:off x="5801502" y="1448693"/>
            <a:ext cx="22860" cy="6332339"/>
          </a:xfrm>
          <a:prstGeom prst="roundRect">
            <a:avLst>
              <a:gd name="adj" fmla="val 327718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5100105" y="1838504"/>
            <a:ext cx="535067" cy="22860"/>
          </a:xfrm>
          <a:prstGeom prst="roundRect">
            <a:avLst>
              <a:gd name="adj" fmla="val 327718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5612312" y="1649313"/>
            <a:ext cx="401241" cy="401241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5679165" y="1682710"/>
            <a:ext cx="267533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864337" y="1627049"/>
            <a:ext cx="4056817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Entendimento do problema</a:t>
            </a:r>
            <a:b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</a:b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 negócio</a:t>
            </a:r>
            <a:endParaRPr lang="en-US" sz="2000" dirty="0"/>
          </a:p>
        </p:txBody>
      </p:sp>
      <p:sp>
        <p:nvSpPr>
          <p:cNvPr id="9" name="Shape 7"/>
          <p:cNvSpPr/>
          <p:nvPr/>
        </p:nvSpPr>
        <p:spPr>
          <a:xfrm>
            <a:off x="5990692" y="2730282"/>
            <a:ext cx="535067" cy="22860"/>
          </a:xfrm>
          <a:prstGeom prst="roundRect">
            <a:avLst>
              <a:gd name="adj" fmla="val 327718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5612312" y="2541091"/>
            <a:ext cx="401241" cy="401241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5679165" y="2590817"/>
            <a:ext cx="267533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6704710" y="2602348"/>
            <a:ext cx="3484729" cy="598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Levantamento de requisitos e</a:t>
            </a:r>
            <a:b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</a:b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definição de </a:t>
            </a:r>
            <a:r>
              <a:rPr lang="en-US" sz="2000" dirty="0" err="1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métricas</a:t>
            </a: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/KPI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5100105" y="3532882"/>
            <a:ext cx="535067" cy="22860"/>
          </a:xfrm>
          <a:prstGeom prst="roundRect">
            <a:avLst>
              <a:gd name="adj" fmla="val 327718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5612312" y="3343692"/>
            <a:ext cx="401241" cy="401241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5679165" y="3393418"/>
            <a:ext cx="267533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1608838" y="3404949"/>
            <a:ext cx="3340894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Validação dos dados disponíveis</a:t>
            </a:r>
            <a:endParaRPr lang="en-US" sz="2000" dirty="0"/>
          </a:p>
        </p:txBody>
      </p:sp>
      <p:sp>
        <p:nvSpPr>
          <p:cNvPr id="19" name="Shape 17"/>
          <p:cNvSpPr/>
          <p:nvPr/>
        </p:nvSpPr>
        <p:spPr>
          <a:xfrm>
            <a:off x="5990692" y="4335601"/>
            <a:ext cx="535067" cy="22860"/>
          </a:xfrm>
          <a:prstGeom prst="roundRect">
            <a:avLst>
              <a:gd name="adj" fmla="val 327718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5612312" y="4146411"/>
            <a:ext cx="401241" cy="401241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5679165" y="4196137"/>
            <a:ext cx="267533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100" dirty="0"/>
          </a:p>
        </p:txBody>
      </p:sp>
      <p:sp>
        <p:nvSpPr>
          <p:cNvPr id="22" name="Text 20"/>
          <p:cNvSpPr/>
          <p:nvPr/>
        </p:nvSpPr>
        <p:spPr>
          <a:xfrm>
            <a:off x="6704710" y="4196137"/>
            <a:ext cx="3378722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Criação de protótipo (Figma)</a:t>
            </a:r>
            <a:endParaRPr lang="en-US" sz="2000" dirty="0"/>
          </a:p>
        </p:txBody>
      </p:sp>
      <p:sp>
        <p:nvSpPr>
          <p:cNvPr id="24" name="Shape 22"/>
          <p:cNvSpPr/>
          <p:nvPr/>
        </p:nvSpPr>
        <p:spPr>
          <a:xfrm>
            <a:off x="5100105" y="5138321"/>
            <a:ext cx="535067" cy="22860"/>
          </a:xfrm>
          <a:prstGeom prst="roundRect">
            <a:avLst>
              <a:gd name="adj" fmla="val 327718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5612312" y="4949130"/>
            <a:ext cx="401241" cy="401241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5679165" y="4998856"/>
            <a:ext cx="267533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</a:t>
            </a:r>
            <a:endParaRPr lang="en-US" sz="2100" dirty="0"/>
          </a:p>
        </p:txBody>
      </p:sp>
      <p:sp>
        <p:nvSpPr>
          <p:cNvPr id="27" name="Text 25"/>
          <p:cNvSpPr/>
          <p:nvPr/>
        </p:nvSpPr>
        <p:spPr>
          <a:xfrm>
            <a:off x="1840650" y="4926866"/>
            <a:ext cx="3080504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Desenvolvimento no Power BI</a:t>
            </a:r>
            <a:endParaRPr lang="en-US" sz="2000" dirty="0"/>
          </a:p>
        </p:txBody>
      </p:sp>
      <p:sp>
        <p:nvSpPr>
          <p:cNvPr id="29" name="Shape 27"/>
          <p:cNvSpPr/>
          <p:nvPr/>
        </p:nvSpPr>
        <p:spPr>
          <a:xfrm>
            <a:off x="5990692" y="5941040"/>
            <a:ext cx="535067" cy="22860"/>
          </a:xfrm>
          <a:prstGeom prst="roundRect">
            <a:avLst>
              <a:gd name="adj" fmla="val 327718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8"/>
          <p:cNvSpPr/>
          <p:nvPr/>
        </p:nvSpPr>
        <p:spPr>
          <a:xfrm>
            <a:off x="5612312" y="5751850"/>
            <a:ext cx="401241" cy="401241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5679165" y="5834234"/>
            <a:ext cx="267533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6</a:t>
            </a:r>
            <a:endParaRPr lang="en-US" sz="2100" dirty="0"/>
          </a:p>
        </p:txBody>
      </p:sp>
      <p:sp>
        <p:nvSpPr>
          <p:cNvPr id="32" name="Text 30"/>
          <p:cNvSpPr/>
          <p:nvPr/>
        </p:nvSpPr>
        <p:spPr>
          <a:xfrm>
            <a:off x="6704710" y="5729585"/>
            <a:ext cx="3831431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Apresentação da solução</a:t>
            </a:r>
            <a:b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</a:b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 feedback</a:t>
            </a:r>
            <a:endParaRPr lang="en-US" sz="2000" dirty="0"/>
          </a:p>
        </p:txBody>
      </p:sp>
      <p:sp>
        <p:nvSpPr>
          <p:cNvPr id="34" name="Shape 32"/>
          <p:cNvSpPr/>
          <p:nvPr/>
        </p:nvSpPr>
        <p:spPr>
          <a:xfrm>
            <a:off x="5100105" y="6743759"/>
            <a:ext cx="535067" cy="22860"/>
          </a:xfrm>
          <a:prstGeom prst="roundRect">
            <a:avLst>
              <a:gd name="adj" fmla="val 327718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33"/>
          <p:cNvSpPr/>
          <p:nvPr/>
        </p:nvSpPr>
        <p:spPr>
          <a:xfrm>
            <a:off x="5612312" y="6554569"/>
            <a:ext cx="401241" cy="401241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5679165" y="6587966"/>
            <a:ext cx="267533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7</a:t>
            </a:r>
            <a:endParaRPr lang="en-US" sz="2100" dirty="0"/>
          </a:p>
        </p:txBody>
      </p:sp>
      <p:sp>
        <p:nvSpPr>
          <p:cNvPr id="37" name="Text 35"/>
          <p:cNvSpPr/>
          <p:nvPr/>
        </p:nvSpPr>
        <p:spPr>
          <a:xfrm>
            <a:off x="2201052" y="6532304"/>
            <a:ext cx="2720102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Ajustes finais e publicação </a:t>
            </a:r>
            <a:b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</a:b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(Power BI Service)</a:t>
            </a:r>
            <a:endParaRPr lang="en-US" sz="2000" dirty="0"/>
          </a:p>
        </p:txBody>
      </p:sp>
      <p:pic>
        <p:nvPicPr>
          <p:cNvPr id="39" name="Image 0" descr="preencoded.png">
            <a:extLst>
              <a:ext uri="{FF2B5EF4-FFF2-40B4-BE49-F238E27FC236}">
                <a16:creationId xmlns:a16="http://schemas.microsoft.com/office/drawing/2014/main" id="{7ABB87E4-408F-F61B-638B-CC075C16B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6294" y="638"/>
            <a:ext cx="5486400" cy="8229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DC485AB-1AC1-C03A-2F82-94FB765CD1AC}"/>
              </a:ext>
            </a:extLst>
          </p:cNvPr>
          <p:cNvSpPr txBox="1"/>
          <p:nvPr/>
        </p:nvSpPr>
        <p:spPr>
          <a:xfrm>
            <a:off x="7037614" y="7502307"/>
            <a:ext cx="3045818" cy="382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Raleway" pitchFamily="34" charset="0"/>
              </a:rPr>
              <a:t>https://abre.ai/mh6D</a:t>
            </a:r>
            <a:endParaRPr lang="en-US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40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Storytelling: A Arte de Contar Histórias com Dados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88594"/>
            <a:ext cx="29011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Fluidez e Organização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6973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arte de contar histórias com dados reside em apresentar informações de forma coesa e envolvente. O Storytelling no Power BI busca tornar a leitura e interpretação dos dashboards mais fácil e agradável para o público-alvo.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 Poder da Narração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6973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Imagine um dashboard que não apenas mostra números, mas conta uma história, revelando tendências, insights e conclusões de forma clara e impactante. Essa é a essência do Storytelling no Power BI.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10289"/>
            <a:ext cx="78612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Criando Dashboards Eficazes: 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6143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78860" y="365688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614380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Personalização para o Público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4459129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Personalize seus dashboards conforme as necessidades e preferências do público-alvo.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6143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5302032" y="365688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5954078" y="36143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Escolha dos Visuais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954078" y="4104799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Utilize gráficos apropriados para cada tipo de anális.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6143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9725204" y="365688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377249" y="36143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Consistência Visual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377249" y="4104799"/>
            <a:ext cx="345924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Mantenha um padrão consistente em cores, fontes, espaçamentos e alinhamento para garantir uma experiência visual agradável e organizada.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22678"/>
            <a:ext cx="62929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Padrão de leitura em "Z"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87071"/>
            <a:ext cx="7379052" cy="452311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716173" y="268707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Organização Visual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8716174" y="3339176"/>
            <a:ext cx="5120436" cy="2441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Os elementos mais </a:t>
            </a:r>
            <a:r>
              <a:rPr lang="en-US" sz="2200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importantes</a:t>
            </a: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2200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devem</a:t>
            </a: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estar no topo da página, </a:t>
            </a:r>
            <a:r>
              <a:rPr lang="en-US" sz="2200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seguindo</a:t>
            </a: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o padrão de leitura em "Z", para guiar o usuário pelas informações mais relevantes.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</TotalTime>
  <Words>765</Words>
  <Application>Microsoft Office PowerPoint</Application>
  <PresentationFormat>Custom</PresentationFormat>
  <Paragraphs>161</Paragraphs>
  <Slides>21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Raleway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Bernardo José Pica</cp:lastModifiedBy>
  <cp:revision>15</cp:revision>
  <dcterms:created xsi:type="dcterms:W3CDTF">2025-03-09T18:14:48Z</dcterms:created>
  <dcterms:modified xsi:type="dcterms:W3CDTF">2025-03-13T18:48:51Z</dcterms:modified>
</cp:coreProperties>
</file>